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CD47"/>
    <a:srgbClr val="A24228"/>
    <a:srgbClr val="4F81BD"/>
    <a:srgbClr val="000000"/>
    <a:srgbClr val="FF0000"/>
    <a:srgbClr val="FFCC00"/>
    <a:srgbClr val="005E79"/>
    <a:srgbClr val="58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5014" autoAdjust="0"/>
  </p:normalViewPr>
  <p:slideViewPr>
    <p:cSldViewPr snapToGrid="0">
      <p:cViewPr varScale="1">
        <p:scale>
          <a:sx n="84" d="100"/>
          <a:sy n="84" d="100"/>
        </p:scale>
        <p:origin x="184" y="6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-2235"/>
    </p:cViewPr>
  </p:sorterViewPr>
  <p:notesViewPr>
    <p:cSldViewPr snapToGrid="0">
      <p:cViewPr varScale="1">
        <p:scale>
          <a:sx n="104" d="100"/>
          <a:sy n="104" d="100"/>
        </p:scale>
        <p:origin x="1203" y="48"/>
      </p:cViewPr>
      <p:guideLst/>
    </p:cSldViewPr>
  </p:notes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1.6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1.6|5.6"/>
</p:tagLst>
</file>

<file path=ppt/theme/theme2.xml><?xml version="1.0" encoding="utf-8"?>
<a:theme xmlns:a="http://schemas.openxmlformats.org/drawingml/2006/main" name="1_TFTemplate16X9">
  <a:themeElements>
    <a:clrScheme name="Custom 128">
      <a:dk1>
        <a:srgbClr val="525051"/>
      </a:dk1>
      <a:lt1>
        <a:srgbClr val="FFFFFF"/>
      </a:lt1>
      <a:dk2>
        <a:srgbClr val="00BCF2"/>
      </a:dk2>
      <a:lt2>
        <a:srgbClr val="A1A1A1"/>
      </a:lt2>
      <a:accent1>
        <a:srgbClr val="00B294"/>
      </a:accent1>
      <a:accent2>
        <a:srgbClr val="009E49"/>
      </a:accent2>
      <a:accent3>
        <a:srgbClr val="BAD80A"/>
      </a:accent3>
      <a:accent4>
        <a:srgbClr val="FFF100"/>
      </a:accent4>
      <a:accent5>
        <a:srgbClr val="FF8C00"/>
      </a:accent5>
      <a:accent6>
        <a:srgbClr val="EC008C"/>
      </a:accent6>
      <a:hlink>
        <a:srgbClr val="A1A1A1"/>
      </a:hlink>
      <a:folHlink>
        <a:srgbClr val="00188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R_Template_16x9" id="{09D7E618-0FA4-493D-B290-7A2E6215D746}" vid="{074D2BD1-8FEF-4AE1-A019-47AFC44A1372}"/>
    </a:ext>
  </a:extLst>
</a:theme>
</file>

<file path=ppt/theme/theme3.xml><?xml version="1.0" encoding="utf-8"?>
<a:theme xmlns:a="http://schemas.openxmlformats.org/drawingml/2006/main" name="2_TFTemplate16X9">
  <a:themeElements>
    <a:clrScheme name="Custom 128">
      <a:dk1>
        <a:srgbClr val="525051"/>
      </a:dk1>
      <a:lt1>
        <a:srgbClr val="FFFFFF"/>
      </a:lt1>
      <a:dk2>
        <a:srgbClr val="00BCF2"/>
      </a:dk2>
      <a:lt2>
        <a:srgbClr val="A1A1A1"/>
      </a:lt2>
      <a:accent1>
        <a:srgbClr val="00B294"/>
      </a:accent1>
      <a:accent2>
        <a:srgbClr val="009E49"/>
      </a:accent2>
      <a:accent3>
        <a:srgbClr val="BAD80A"/>
      </a:accent3>
      <a:accent4>
        <a:srgbClr val="FFF100"/>
      </a:accent4>
      <a:accent5>
        <a:srgbClr val="FF8C00"/>
      </a:accent5>
      <a:accent6>
        <a:srgbClr val="EC008C"/>
      </a:accent6>
      <a:hlink>
        <a:srgbClr val="A1A1A1"/>
      </a:hlink>
      <a:folHlink>
        <a:srgbClr val="00188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R_Template_16x9" id="{09D7E618-0FA4-493D-B290-7A2E6215D746}" vid="{074D2BD1-8FEF-4AE1-A019-47AFC44A1372}"/>
    </a:ext>
  </a:extLst>
</a:theme>
</file>

<file path=ppt/theme/theme4.xml><?xml version="1.0" encoding="utf-8"?>
<a:theme xmlns:a="http://schemas.openxmlformats.org/drawingml/2006/main" name="5_TFTemplate16X9">
  <a:themeElements>
    <a:clrScheme name="Custom 128">
      <a:dk1>
        <a:srgbClr val="525051"/>
      </a:dk1>
      <a:lt1>
        <a:srgbClr val="FFFFFF"/>
      </a:lt1>
      <a:dk2>
        <a:srgbClr val="00BCF2"/>
      </a:dk2>
      <a:lt2>
        <a:srgbClr val="A1A1A1"/>
      </a:lt2>
      <a:accent1>
        <a:srgbClr val="00B294"/>
      </a:accent1>
      <a:accent2>
        <a:srgbClr val="009E49"/>
      </a:accent2>
      <a:accent3>
        <a:srgbClr val="BAD80A"/>
      </a:accent3>
      <a:accent4>
        <a:srgbClr val="FFF100"/>
      </a:accent4>
      <a:accent5>
        <a:srgbClr val="FF8C00"/>
      </a:accent5>
      <a:accent6>
        <a:srgbClr val="EC008C"/>
      </a:accent6>
      <a:hlink>
        <a:srgbClr val="A1A1A1"/>
      </a:hlink>
      <a:folHlink>
        <a:srgbClr val="00188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R_Template_16x9" id="{09D7E618-0FA4-493D-B290-7A2E6215D746}" vid="{074D2BD1-8FEF-4AE1-A019-47AFC44A1372}"/>
    </a:ext>
  </a:extLst>
</a:theme>
</file>

<file path=ppt/theme/theme5.xml><?xml version="1.0" encoding="utf-8"?>
<a:theme xmlns:a="http://schemas.openxmlformats.org/drawingml/2006/main" name="7_TFTemplate16X9">
  <a:themeElements>
    <a:clrScheme name="Custom 128">
      <a:dk1>
        <a:srgbClr val="525051"/>
      </a:dk1>
      <a:lt1>
        <a:srgbClr val="FFFFFF"/>
      </a:lt1>
      <a:dk2>
        <a:srgbClr val="00BCF2"/>
      </a:dk2>
      <a:lt2>
        <a:srgbClr val="A1A1A1"/>
      </a:lt2>
      <a:accent1>
        <a:srgbClr val="00B294"/>
      </a:accent1>
      <a:accent2>
        <a:srgbClr val="009E49"/>
      </a:accent2>
      <a:accent3>
        <a:srgbClr val="BAD80A"/>
      </a:accent3>
      <a:accent4>
        <a:srgbClr val="FFF100"/>
      </a:accent4>
      <a:accent5>
        <a:srgbClr val="FF8C00"/>
      </a:accent5>
      <a:accent6>
        <a:srgbClr val="EC008C"/>
      </a:accent6>
      <a:hlink>
        <a:srgbClr val="A1A1A1"/>
      </a:hlink>
      <a:folHlink>
        <a:srgbClr val="00188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R_Template_16x9" id="{09D7E618-0FA4-493D-B290-7A2E6215D746}" vid="{074D2BD1-8FEF-4AE1-A019-47AFC44A1372}"/>
    </a:ext>
  </a:extLst>
</a:theme>
</file>

<file path=ppt/theme/theme6.xml><?xml version="1.0" encoding="utf-8"?>
<a:theme xmlns:a="http://schemas.openxmlformats.org/drawingml/2006/main" name="13_TFTemplate16X9">
  <a:themeElements>
    <a:clrScheme name="Custom 128">
      <a:dk1>
        <a:srgbClr val="525051"/>
      </a:dk1>
      <a:lt1>
        <a:srgbClr val="FFFFFF"/>
      </a:lt1>
      <a:dk2>
        <a:srgbClr val="00BCF2"/>
      </a:dk2>
      <a:lt2>
        <a:srgbClr val="A1A1A1"/>
      </a:lt2>
      <a:accent1>
        <a:srgbClr val="00B294"/>
      </a:accent1>
      <a:accent2>
        <a:srgbClr val="009E49"/>
      </a:accent2>
      <a:accent3>
        <a:srgbClr val="BAD80A"/>
      </a:accent3>
      <a:accent4>
        <a:srgbClr val="FFF100"/>
      </a:accent4>
      <a:accent5>
        <a:srgbClr val="FF8C00"/>
      </a:accent5>
      <a:accent6>
        <a:srgbClr val="EC008C"/>
      </a:accent6>
      <a:hlink>
        <a:srgbClr val="A1A1A1"/>
      </a:hlink>
      <a:folHlink>
        <a:srgbClr val="00188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R_Template_16x9" id="{09D7E618-0FA4-493D-B290-7A2E6215D746}" vid="{074D2BD1-8FEF-4AE1-A019-47AFC44A1372}"/>
    </a:ext>
  </a:extLst>
</a:theme>
</file>

<file path=ppt/theme/theme7.xml><?xml version="1.0" encoding="utf-8"?>
<a:theme xmlns:a="http://schemas.openxmlformats.org/drawingml/2006/main" name="3_TFTemplate16X9">
  <a:themeElements>
    <a:clrScheme name="Custom 128">
      <a:dk1>
        <a:srgbClr val="525051"/>
      </a:dk1>
      <a:lt1>
        <a:srgbClr val="FFFFFF"/>
      </a:lt1>
      <a:dk2>
        <a:srgbClr val="00BCF2"/>
      </a:dk2>
      <a:lt2>
        <a:srgbClr val="A1A1A1"/>
      </a:lt2>
      <a:accent1>
        <a:srgbClr val="00B294"/>
      </a:accent1>
      <a:accent2>
        <a:srgbClr val="009E49"/>
      </a:accent2>
      <a:accent3>
        <a:srgbClr val="BAD80A"/>
      </a:accent3>
      <a:accent4>
        <a:srgbClr val="FFF100"/>
      </a:accent4>
      <a:accent5>
        <a:srgbClr val="FF8C00"/>
      </a:accent5>
      <a:accent6>
        <a:srgbClr val="EC008C"/>
      </a:accent6>
      <a:hlink>
        <a:srgbClr val="A1A1A1"/>
      </a:hlink>
      <a:folHlink>
        <a:srgbClr val="00188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R_Template_16x9" id="{09D7E618-0FA4-493D-B290-7A2E6215D746}" vid="{074D2BD1-8FEF-4AE1-A019-47AFC44A137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wsi xmlns="665745c6-35a0-4550-b503-740ace8652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4BFFA84335B84EAA2FD392895AD6AC" ma:contentTypeVersion="7" ma:contentTypeDescription="Create a new document." ma:contentTypeScope="" ma:versionID="f927b72be813b76111863f0f98c420a4">
  <xsd:schema xmlns:xsd="http://www.w3.org/2001/XMLSchema" xmlns:xs="http://www.w3.org/2001/XMLSchema" xmlns:p="http://schemas.microsoft.com/office/2006/metadata/properties" xmlns:ns2="f9ab0bef-6081-4092-9287-f982ec05728d" xmlns:ns3="665745c6-35a0-4550-b503-740ace86523a" targetNamespace="http://schemas.microsoft.com/office/2006/metadata/properties" ma:root="true" ma:fieldsID="f7b14703cbf19e1f20a997cc744dbd62" ns2:_="" ns3:_="">
    <xsd:import namespace="f9ab0bef-6081-4092-9287-f982ec05728d"/>
    <xsd:import namespace="665745c6-35a0-4550-b503-740ace8652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pwsi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b0bef-6081-4092-9287-f982ec0572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745c6-35a0-4550-b503-740ace86523a" elementFormDefault="qualified">
    <xsd:import namespace="http://schemas.microsoft.com/office/2006/documentManagement/types"/>
    <xsd:import namespace="http://schemas.microsoft.com/office/infopath/2007/PartnerControls"/>
    <xsd:element name="pwsi" ma:index="12" nillable="true" ma:displayName="Comments" ma:internalName="pwsi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B8DF2F-1355-4A7F-AE7B-2585C0ACB93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f9ab0bef-6081-4092-9287-f982ec05728d"/>
    <ds:schemaRef ds:uri="http://purl.org/dc/elements/1.1/"/>
    <ds:schemaRef ds:uri="http://schemas.microsoft.com/office/2006/metadata/properties"/>
    <ds:schemaRef ds:uri="665745c6-35a0-4550-b503-740ace86523a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883E2F-5451-426F-9C06-C437FEEDBA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7196C9-3C0D-4A94-A184-DAAB66E9F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ab0bef-6081-4092-9287-f982ec05728d"/>
    <ds:schemaRef ds:uri="665745c6-35a0-4550-b503-740ace865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88995</TotalTime>
  <Words>3589</Words>
  <Application>Microsoft Macintosh PowerPoint</Application>
  <PresentationFormat>Widescreen</PresentationFormat>
  <Paragraphs>641</Paragraphs>
  <Slides>57</Slides>
  <Notes>15</Notes>
  <HiddenSlides>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</vt:lpstr>
      <vt:lpstr>Calibri</vt:lpstr>
      <vt:lpstr>Cambria Math</vt:lpstr>
      <vt:lpstr>Consolas</vt:lpstr>
      <vt:lpstr>Courier New</vt:lpstr>
      <vt:lpstr>Segoe UI</vt:lpstr>
      <vt:lpstr>Segoe UI Light</vt:lpstr>
      <vt:lpstr>Wingdings</vt:lpstr>
      <vt:lpstr>TFTemplate16X9</vt:lpstr>
      <vt:lpstr>1_TFTemplate16X9</vt:lpstr>
      <vt:lpstr>2_TFTemplate16X9</vt:lpstr>
      <vt:lpstr>5_TFTemplate16X9</vt:lpstr>
      <vt:lpstr>7_TFTemplate16X9</vt:lpstr>
      <vt:lpstr>13_TFTemplate16X9</vt:lpstr>
      <vt:lpstr>3_TFTemplate16X9</vt:lpstr>
      <vt:lpstr>Language Extensibility, Metaprogramming and Proof automation </vt:lpstr>
      <vt:lpstr>PowerPoint Presentation</vt:lpstr>
      <vt:lpstr>TLS: Transport Layer Security</vt:lpstr>
      <vt:lpstr>TLS: Transport Layer Security Goal: A secure channel</vt:lpstr>
      <vt:lpstr>TLS 1.3: a new hope</vt:lpstr>
      <vt:lpstr>PowerPoint Presentation</vt:lpstr>
      <vt:lpstr>PowerPoint Presentation</vt:lpstr>
      <vt:lpstr>Proof strategy (simplified)</vt:lpstr>
      <vt:lpstr>What do we verify?</vt:lpstr>
      <vt:lpstr>PowerPoint Presentation</vt:lpstr>
      <vt:lpstr>PowerPoint Presentation</vt:lpstr>
      <vt:lpstr>So what is this F* thing anyway?</vt:lpstr>
      <vt:lpstr>PowerPoint Presentation</vt:lpstr>
      <vt:lpstr>F*: Bridging the gap</vt:lpstr>
      <vt:lpstr>PowerPoint Presentation</vt:lpstr>
      <vt:lpstr>PowerPoint Presentation</vt:lpstr>
      <vt:lpstr>Beyond Pure Code Effects</vt:lpstr>
      <vt:lpstr>Beyond Pure Code Effects (2)</vt:lpstr>
      <vt:lpstr>Effectful programs  with Hoare-style Specifications</vt:lpstr>
      <vt:lpstr>Effectful programs  with Hoare-style Specifications</vt:lpstr>
      <vt:lpstr>Exploiting Expressiveness &amp; Extensibility Low*: A subset of F* that compiles to C</vt:lpstr>
      <vt:lpstr>Low* to C</vt:lpstr>
      <vt:lpstr>PowerPoint Presentation</vt:lpstr>
      <vt:lpstr>But SMT-based proofs can go awry</vt:lpstr>
      <vt:lpstr>And can be at a low level of abstraction</vt:lpstr>
      <vt:lpstr>Domain-specific languages,  ad hoc proof automation, extensibility</vt:lpstr>
      <vt:lpstr>Domain-specific languages,  ad hoc proof automation, extensibility</vt:lpstr>
      <vt:lpstr>A passive compiler pipeline</vt:lpstr>
      <vt:lpstr>Scripting components with a metaprogram</vt:lpstr>
      <vt:lpstr>Scripting a language implementation from within the language</vt:lpstr>
      <vt:lpstr>From F*  to Meta-F*,  In three easy steps</vt:lpstr>
      <vt:lpstr>Proof-state: A collection of typed holes</vt:lpstr>
      <vt:lpstr>Metaprograms are proofstate transformers</vt:lpstr>
      <vt:lpstr>Metaprogramming as a user-defined effect</vt:lpstr>
      <vt:lpstr>Metaprogramming as a user-defined effect</vt:lpstr>
      <vt:lpstr>Step 2 Primitive operations on proofstate</vt:lpstr>
      <vt:lpstr>Step 3 Reflecting on syntax</vt:lpstr>
      <vt:lpstr>Putting it together</vt:lpstr>
      <vt:lpstr>And can be at a low level of abstraction</vt:lpstr>
      <vt:lpstr>Metaprogramming mutually inverse parsers and formatters</vt:lpstr>
      <vt:lpstr>Putting it together</vt:lpstr>
      <vt:lpstr>SMT: Just one of F*’s tactic primitives</vt:lpstr>
      <vt:lpstr>But SMT-based proofs can go awry</vt:lpstr>
      <vt:lpstr>SMT + Tactics for more automated, robust proofs</vt:lpstr>
      <vt:lpstr>Partial evaluation for Low* productivity</vt:lpstr>
      <vt:lpstr>Higher-order combinators</vt:lpstr>
      <vt:lpstr>An example of a higher-order combinator</vt:lpstr>
      <vt:lpstr>Meta-programming is pervasive</vt:lpstr>
      <vt:lpstr>Language extensions / DSLs in userland</vt:lpstr>
      <vt:lpstr>Beyond Pure Code Effects (2)</vt:lpstr>
      <vt:lpstr>Executing tactics</vt:lpstr>
      <vt:lpstr>Executing metaprograms natively</vt:lpstr>
      <vt:lpstr>Execution across language boundaries</vt:lpstr>
      <vt:lpstr>Some takeaways</vt:lpstr>
      <vt:lpstr>PowerPoint Presentation</vt:lpstr>
      <vt:lpstr>Stream Encryption: Security Definition</vt:lpstr>
      <vt:lpstr>Stream Encryption: Security Definition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Markulf Kohlweiss;Cedric Fournet</dc:creator>
  <cp:lastModifiedBy>Jonathan Protzenko</cp:lastModifiedBy>
  <cp:revision>1038</cp:revision>
  <cp:lastPrinted>2016-04-03T20:07:15Z</cp:lastPrinted>
  <dcterms:created xsi:type="dcterms:W3CDTF">2014-11-13T13:26:30Z</dcterms:created>
  <dcterms:modified xsi:type="dcterms:W3CDTF">2018-11-26T19:24:52Z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0x010100A84BFFA84335B84EAA2FD392895AD6AC</vt:lpwstr>
  </property>
</Properties>
</file>